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71" r:id="rId6"/>
    <p:sldId id="259" r:id="rId7"/>
    <p:sldId id="267" r:id="rId8"/>
    <p:sldId id="268" r:id="rId9"/>
    <p:sldId id="260" r:id="rId10"/>
    <p:sldId id="264" r:id="rId11"/>
    <p:sldId id="266" r:id="rId12"/>
    <p:sldId id="265" r:id="rId13"/>
    <p:sldId id="269" r:id="rId14"/>
    <p:sldId id="27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5 класс</c:v>
                </c:pt>
                <c:pt idx="1">
                  <c:v>7 кл </c:v>
                </c:pt>
                <c:pt idx="2">
                  <c:v>8 кл </c:v>
                </c:pt>
                <c:pt idx="3">
                  <c:v>9 кл</c:v>
                </c:pt>
                <c:pt idx="4">
                  <c:v>10 кл</c:v>
                </c:pt>
                <c:pt idx="5">
                  <c:v>11 кл 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0.8</c:v>
                </c:pt>
                <c:pt idx="1">
                  <c:v>0.67000000000000048</c:v>
                </c:pt>
                <c:pt idx="2" formatCode="General">
                  <c:v>0</c:v>
                </c:pt>
                <c:pt idx="3">
                  <c:v>0.24000000000000007</c:v>
                </c:pt>
                <c:pt idx="4">
                  <c:v>1</c:v>
                </c:pt>
                <c:pt idx="5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5 класс</c:v>
                </c:pt>
                <c:pt idx="1">
                  <c:v>7 кл </c:v>
                </c:pt>
                <c:pt idx="2">
                  <c:v>8 кл </c:v>
                </c:pt>
                <c:pt idx="3">
                  <c:v>9 кл</c:v>
                </c:pt>
                <c:pt idx="4">
                  <c:v>10 кл</c:v>
                </c:pt>
                <c:pt idx="5">
                  <c:v>11 кл </c:v>
                </c:pt>
              </c:strCache>
            </c:strRef>
          </c:cat>
          <c:val>
            <c:numRef>
              <c:f>Лист1!$C$2:$C$7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5 класс</c:v>
                </c:pt>
                <c:pt idx="1">
                  <c:v>7 кл </c:v>
                </c:pt>
                <c:pt idx="2">
                  <c:v>8 кл </c:v>
                </c:pt>
                <c:pt idx="3">
                  <c:v>9 кл</c:v>
                </c:pt>
                <c:pt idx="4">
                  <c:v>10 кл</c:v>
                </c:pt>
                <c:pt idx="5">
                  <c:v>11 кл </c:v>
                </c:pt>
              </c:strCache>
            </c:strRef>
          </c:cat>
          <c:val>
            <c:numRef>
              <c:f>Лист1!$D$2:$D$7</c:f>
            </c:numRef>
          </c:val>
        </c:ser>
        <c:dLbls/>
        <c:shape val="cone"/>
        <c:axId val="163646464"/>
        <c:axId val="163676928"/>
        <c:axId val="163684800"/>
      </c:bar3DChart>
      <c:catAx>
        <c:axId val="163646464"/>
        <c:scaling>
          <c:orientation val="minMax"/>
        </c:scaling>
        <c:axPos val="b"/>
        <c:tickLblPos val="nextTo"/>
        <c:crossAx val="163676928"/>
        <c:crosses val="autoZero"/>
        <c:auto val="1"/>
        <c:lblAlgn val="ctr"/>
        <c:lblOffset val="100"/>
      </c:catAx>
      <c:valAx>
        <c:axId val="163676928"/>
        <c:scaling>
          <c:orientation val="minMax"/>
        </c:scaling>
        <c:axPos val="l"/>
        <c:majorGridlines/>
        <c:numFmt formatCode="0%" sourceLinked="1"/>
        <c:tickLblPos val="nextTo"/>
        <c:crossAx val="163646464"/>
        <c:crosses val="autoZero"/>
        <c:crossBetween val="between"/>
      </c:valAx>
      <c:serAx>
        <c:axId val="163684800"/>
        <c:scaling>
          <c:orientation val="minMax"/>
        </c:scaling>
        <c:delete val="1"/>
        <c:axPos val="b"/>
        <c:tickLblPos val="none"/>
        <c:crossAx val="163676928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9  кл</c:v>
                </c:pt>
                <c:pt idx="1">
                  <c:v>11 кл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0.33000000000000063</c:v>
                </c:pt>
                <c:pt idx="1">
                  <c:v>0.75000000000000111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9  кл</c:v>
                </c:pt>
                <c:pt idx="1">
                  <c:v>11 кл</c:v>
                </c:pt>
              </c:strCache>
            </c:strRef>
          </c:cat>
          <c:val>
            <c:numRef>
              <c:f>Лист1!$C$2:$C$3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9  кл</c:v>
                </c:pt>
                <c:pt idx="1">
                  <c:v>11 кл</c:v>
                </c:pt>
              </c:strCache>
            </c:strRef>
          </c:cat>
          <c:val>
            <c:numRef>
              <c:f>Лист1!$D$2:$D$3</c:f>
            </c:numRef>
          </c:val>
        </c:ser>
        <c:dLbls/>
        <c:shape val="pyramid"/>
        <c:axId val="164202752"/>
        <c:axId val="164220928"/>
        <c:axId val="0"/>
      </c:bar3DChart>
      <c:catAx>
        <c:axId val="164202752"/>
        <c:scaling>
          <c:orientation val="minMax"/>
        </c:scaling>
        <c:axPos val="b"/>
        <c:tickLblPos val="nextTo"/>
        <c:crossAx val="164220928"/>
        <c:crosses val="autoZero"/>
        <c:auto val="1"/>
        <c:lblAlgn val="ctr"/>
        <c:lblOffset val="100"/>
      </c:catAx>
      <c:valAx>
        <c:axId val="164220928"/>
        <c:scaling>
          <c:orientation val="minMax"/>
        </c:scaling>
        <c:axPos val="l"/>
        <c:majorGridlines/>
        <c:numFmt formatCode="0%" sourceLinked="1"/>
        <c:tickLblPos val="nextTo"/>
        <c:crossAx val="1642027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0F6C-D6F9-42C7-90AE-82DEB4FCDD6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C09D-FEB2-4BEF-83EC-1A8C54F7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0F6C-D6F9-42C7-90AE-82DEB4FCDD6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C09D-FEB2-4BEF-83EC-1A8C54F7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0F6C-D6F9-42C7-90AE-82DEB4FCDD6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C09D-FEB2-4BEF-83EC-1A8C54F7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0F6C-D6F9-42C7-90AE-82DEB4FCDD6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C09D-FEB2-4BEF-83EC-1A8C54F7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0F6C-D6F9-42C7-90AE-82DEB4FCDD6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C09D-FEB2-4BEF-83EC-1A8C54F7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0F6C-D6F9-42C7-90AE-82DEB4FCDD6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C09D-FEB2-4BEF-83EC-1A8C54F7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0F6C-D6F9-42C7-90AE-82DEB4FCDD6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C09D-FEB2-4BEF-83EC-1A8C54F7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0F6C-D6F9-42C7-90AE-82DEB4FCDD6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C09D-FEB2-4BEF-83EC-1A8C54F7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0F6C-D6F9-42C7-90AE-82DEB4FCDD6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C09D-FEB2-4BEF-83EC-1A8C54F7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0F6C-D6F9-42C7-90AE-82DEB4FCDD6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C09D-FEB2-4BEF-83EC-1A8C54F7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50F6C-D6F9-42C7-90AE-82DEB4FCDD6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C09D-FEB2-4BEF-83EC-1A8C54F7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50F6C-D6F9-42C7-90AE-82DEB4FCDD64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1C09D-FEB2-4BEF-83EC-1A8C54F7A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latin typeface="Segoe Script" pitchFamily="66" charset="0"/>
                <a:cs typeface="Times New Roman" pitchFamily="18" charset="0"/>
              </a:rPr>
              <a:t> Направления работы над качеством обучения.</a:t>
            </a:r>
            <a:br>
              <a:rPr lang="ru-RU" sz="5400" dirty="0" smtClean="0">
                <a:latin typeface="Segoe Script" pitchFamily="66" charset="0"/>
                <a:cs typeface="Times New Roman" pitchFamily="18" charset="0"/>
              </a:rPr>
            </a:br>
            <a:r>
              <a:rPr lang="ru-RU" sz="2000" dirty="0" smtClean="0">
                <a:latin typeface="Segoe Script" pitchFamily="66" charset="0"/>
                <a:cs typeface="Times New Roman" pitchFamily="18" charset="0"/>
              </a:rPr>
              <a:t>(из опыта работы)</a:t>
            </a:r>
            <a:r>
              <a:rPr lang="ru-RU" sz="5400" dirty="0" smtClean="0">
                <a:latin typeface="Segoe Script" pitchFamily="66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Segoe Script" pitchFamily="66" charset="0"/>
                <a:cs typeface="Times New Roman" pitchFamily="18" charset="0"/>
              </a:rPr>
            </a:br>
            <a:r>
              <a:rPr lang="ru-RU" sz="5400" dirty="0" smtClean="0">
                <a:latin typeface="Segoe Script" pitchFamily="66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Segoe Script" pitchFamily="66" charset="0"/>
                <a:cs typeface="Times New Roman" pitchFamily="18" charset="0"/>
              </a:rPr>
              <a:t>январь 2020 г</a:t>
            </a:r>
            <a:endParaRPr lang="ru-RU" sz="2000" dirty="0">
              <a:latin typeface="Segoe Script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5445224"/>
            <a:ext cx="2232248" cy="576064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smtClean="0">
                <a:latin typeface="Segoe Script" pitchFamily="66" charset="0"/>
              </a:rPr>
              <a:t> учитель русского языка и литературы Макаревич Т.Н.</a:t>
            </a:r>
            <a:endParaRPr lang="ru-RU" b="1" dirty="0"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ЕГЭ. Русский язык.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Прочитайте текст и выполните задания 1–3. </a:t>
            </a:r>
          </a:p>
          <a:p>
            <a:r>
              <a:rPr lang="ru-RU" i="1" dirty="0" smtClean="0"/>
              <a:t>(1)Многие тысячелетия эталоном быстроты для человека был бешено мчащийся конь, поэтому изобретение колесницы не могло не тешить (скорости-то до 40 километров в час!) самолюбие наших предков. (2)….сейчас, когда космонавты облетают Землю со скоростью30 тысяч километров в час, огромностью скоростей уже никого не удивишь. (3)Достойно удивления другое: не физическая быстрота перемещения вещей и людей, а темп происходящих на планете перемен, темп, уже явно несоизмеримый с природой человека, с привычными для него мерками. </a:t>
            </a:r>
          </a:p>
          <a:p>
            <a:r>
              <a:rPr lang="ru-RU" b="1" dirty="0" smtClean="0"/>
              <a:t>1. Укажите варианты ответов, в которых верно передана ГЛАВНАЯ информация, содержащаяся в тексте. Запишите номера этих предложений. </a:t>
            </a:r>
          </a:p>
          <a:p>
            <a:r>
              <a:rPr lang="ru-RU" dirty="0" smtClean="0"/>
              <a:t>1) Многие тысячелетия эталоном быстроты для человека был конь, поэтому изобретение колесницы тешило самолюбие наших предков. </a:t>
            </a:r>
          </a:p>
          <a:p>
            <a:r>
              <a:rPr lang="ru-RU" dirty="0" smtClean="0"/>
              <a:t>2) Темп происходящих на планете перемен, а не огромность скоростей, эталоны которых сильно изменились, достоин удивления. </a:t>
            </a:r>
          </a:p>
          <a:p>
            <a:r>
              <a:rPr lang="ru-RU" dirty="0" smtClean="0"/>
              <a:t>3) Огромностью скоростей никого не удивишь, потому что космонавты облетают Землю со скоростью 30 тысяч километров в час. </a:t>
            </a:r>
          </a:p>
          <a:p>
            <a:r>
              <a:rPr lang="ru-RU" dirty="0" smtClean="0"/>
              <a:t>4) Физическая быстрота перемещения вещей и людей достойна удивления. </a:t>
            </a:r>
          </a:p>
          <a:p>
            <a:r>
              <a:rPr lang="ru-RU" dirty="0" smtClean="0"/>
              <a:t>5) Достоин удивления темп происходящих на планете перемен, а не огромность скоростей, эталоны которых сильно изменились.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Текст. ОГЭ.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Прочтите текст и выполните задания 6–9.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(1)В годовщину празднования пушкинского юбилея на одном из совещаний мне довелось быть свидетелем очень любопытного разговора. (2)Заместитель главы одного из городских районов спрашивал у своего коллеги, как они хотят отметить годовщину. (3)Чиновник вздохнул и жалобно протянул: «Да не знаем пока…» (4)В его голосе было столько мучительной тоски, столько неподдельной усталости! (5)Заставили бедного человека заниматься тем, в чём он не видит никакого смысла, никакой пользы.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(6)Вот как раз о пользе Пушкина мне бы хотелось поговорить. (7)В наше время, когда безраздельно господствует рынок с его точным расчётом, многим кажется, что духовная сфера человека несущественна, ею можно пренебречь, её можно проигнорировать. (8)Действительно, в жизни царит всем и каждому понятная «арифметика»: покупаешь там, где дешевле и лучше, и производитель, если он не хочет вылететь в трубу, позаботится о том, чтобы угодить потребителю. (9)Но такие понятность и логичность на самом деле иллюзорны, те, кто в них верит, гораздо доверчивее и наивнее тех, кто верит в нравственные силы человеческой души.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(10)«Береги честь смолоду», – завещал Пушкин в своей «Капитанской дочке». (11)«А зачем?» – спросит иной современный «идеолог» нашей рыночной жизни. (12)Зачем беречь товар, на который есть спрос: если мне за эту самую «честь» хорошо заплатят, то я её продам. (13)Вспомните купца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Паратова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из «Бесприданницы»: «У меня ничего заветного нет; найду выгоду, так всё продам, что угодно…» (14)И единственным препятствием на пути этой сделки является вопрос цены. (15)Но к чему приводит такая вполне разумная логика в нашей жизни? (16)Вот аптечному работнику предлагают поддельные лекарства, и он соглашается ими торговать вовсе не потому, что яростно желает зла людям, а просто ему это выгодно, и препятствие в лице «чести», «стыда» и прочих «ненужностей» устранено. (17)Вот преподаватель вуза за взятку устраивает вчерашнего двоечника в вуз… (18)Люди переступают через совесть только потому, что считают её чем-то эфемерным, придуманным, а ассигнации, которые они получают в руки, – вполне материальной основой благополучия. (19)Но к чему приводит эта куцая философия, какие страшные, совсем уже материальные, вполне осязаемые беды приносит нам эта скудоумная премудрость, эта беспринципность, это «бесчестье»?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(20)Нравственные призывы русских писателей многие воспринимают как нудное поучение, не сознавая, что в их основе лежит стремление спасти человека. (21)И судьба нашей страны, у которой есть все материальные предпосылки для того, чтобы стать одной из самых богатых стран мира, но которая почему-то до сих пор остаётся бедной, как раз говорит о том, как важна душа человека, как важно быть честным и совестливым.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(По С. Кудряшову*)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ОГЭ .Русский язык.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6. </a:t>
            </a:r>
            <a:r>
              <a:rPr lang="ru-RU" b="1" i="1" dirty="0" smtClean="0"/>
              <a:t>Анализ содержания текста. </a:t>
            </a:r>
          </a:p>
          <a:p>
            <a:r>
              <a:rPr lang="ru-RU" b="1" dirty="0" smtClean="0"/>
              <a:t>Какие из высказываний соответствуют содержанию текста? Укажите номера ответов. </a:t>
            </a:r>
          </a:p>
          <a:p>
            <a:r>
              <a:rPr lang="ru-RU" dirty="0" smtClean="0"/>
              <a:t>1) Слова «честь» и «выгода» стоят в одном ряду, и каждое из них имеет важное положительное значение. </a:t>
            </a:r>
          </a:p>
          <a:p>
            <a:r>
              <a:rPr lang="ru-RU" dirty="0" smtClean="0"/>
              <a:t>2) Люди считаются с собственной совестью, потому что именно она является прочной основой жизни и основным условием материального благополучия. </a:t>
            </a:r>
          </a:p>
          <a:p>
            <a:r>
              <a:rPr lang="ru-RU" dirty="0" smtClean="0"/>
              <a:t>3) По-настоящему наивны и доверчивы, по мнению автора, те, кто верит в нравственные силы человеческой души. </a:t>
            </a:r>
          </a:p>
          <a:p>
            <a:r>
              <a:rPr lang="ru-RU" dirty="0" smtClean="0"/>
              <a:t>4) Нравственные призывы русских классиков основаны на стремлении спасти душу человека, сохранить такие человеческие качества, как честность и совестливость. </a:t>
            </a:r>
          </a:p>
          <a:p>
            <a:r>
              <a:rPr lang="ru-RU" dirty="0" smtClean="0"/>
              <a:t>5) Чиновнику неинтересно отмечать празднование пушкинского юбилея: он не видит никакого смысла, никакой пользы в этом мероприятии.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Условия, влияющие на качество обучения.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Segoe Script" pitchFamily="66" charset="0"/>
              </a:rPr>
              <a:t>5.Работа узких специалистов</a:t>
            </a:r>
            <a:r>
              <a:rPr lang="ru-RU" dirty="0" smtClean="0">
                <a:latin typeface="Segoe Script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Segoe Script" pitchFamily="66" charset="0"/>
              </a:rPr>
              <a:t>а)Логопедические задания (прописи  </a:t>
            </a:r>
            <a:r>
              <a:rPr lang="ru-RU" dirty="0" err="1" smtClean="0">
                <a:latin typeface="Segoe Script" pitchFamily="66" charset="0"/>
              </a:rPr>
              <a:t>Лаурия</a:t>
            </a:r>
            <a:r>
              <a:rPr lang="ru-RU" dirty="0" smtClean="0">
                <a:latin typeface="Segoe Script" pitchFamily="66" charset="0"/>
              </a:rPr>
              <a:t>);</a:t>
            </a:r>
          </a:p>
          <a:p>
            <a:pPr>
              <a:buNone/>
            </a:pPr>
            <a:r>
              <a:rPr lang="ru-RU" dirty="0" smtClean="0">
                <a:latin typeface="Segoe Script" pitchFamily="66" charset="0"/>
              </a:rPr>
              <a:t>б)  деформированные тексты.</a:t>
            </a:r>
            <a:endParaRPr lang="ru-RU" dirty="0"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Прописи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Лаурия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352928" cy="4896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951" y="1268760"/>
            <a:ext cx="917295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Segoe Script" pitchFamily="66" charset="0"/>
              </a:rPr>
              <a:t>Спасибо за внимание.</a:t>
            </a:r>
            <a:br>
              <a:rPr lang="ru-RU" b="1" dirty="0" smtClean="0">
                <a:solidFill>
                  <a:srgbClr val="002060"/>
                </a:solidFill>
                <a:latin typeface="Segoe Script" pitchFamily="66" charset="0"/>
              </a:rPr>
            </a:br>
            <a:endParaRPr lang="ru-RU" b="1" dirty="0">
              <a:solidFill>
                <a:srgbClr val="002060"/>
              </a:solidFill>
              <a:latin typeface="Segoe Script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10414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1519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19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 descr="E:\Новая папка\IMG_20190916_064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2448272" cy="2880320"/>
          </a:xfrm>
          <a:prstGeom prst="rect">
            <a:avLst/>
          </a:prstGeom>
          <a:noFill/>
        </p:spPr>
      </p:pic>
      <p:pic>
        <p:nvPicPr>
          <p:cNvPr id="2053" name="Picture 5" descr="E:\мой класс\DSC02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764704"/>
            <a:ext cx="3744015" cy="2448272"/>
          </a:xfrm>
          <a:prstGeom prst="rect">
            <a:avLst/>
          </a:prstGeom>
          <a:noFill/>
        </p:spPr>
      </p:pic>
      <p:pic>
        <p:nvPicPr>
          <p:cNvPr id="2054" name="Picture 6" descr="C:\Users\user\Desktop\работа\библиотека 19\библиотека отчет по неделе\школа\DSC027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501008"/>
            <a:ext cx="4400451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Segoe Script" pitchFamily="66" charset="0"/>
              </a:rPr>
              <a:t>Процент качества.</a:t>
            </a:r>
            <a:br>
              <a:rPr lang="ru-RU" b="1" dirty="0" smtClean="0">
                <a:latin typeface="Segoe Script" pitchFamily="66" charset="0"/>
              </a:rPr>
            </a:br>
            <a:r>
              <a:rPr lang="ru-RU" b="1" dirty="0" smtClean="0">
                <a:latin typeface="Segoe Script" pitchFamily="66" charset="0"/>
              </a:rPr>
              <a:t>1 полугодие 2019 г. </a:t>
            </a:r>
            <a:endParaRPr lang="ru-RU" b="1" dirty="0">
              <a:latin typeface="Segoe Script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354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Segoe Script" pitchFamily="66" charset="0"/>
              </a:rPr>
              <a:t>ГИА 2018-2019 </a:t>
            </a:r>
            <a:r>
              <a:rPr lang="ru-RU" b="1" dirty="0" err="1" smtClean="0">
                <a:latin typeface="Segoe Script" pitchFamily="66" charset="0"/>
              </a:rPr>
              <a:t>уч</a:t>
            </a:r>
            <a:r>
              <a:rPr lang="ru-RU" b="1" dirty="0" smtClean="0">
                <a:latin typeface="Segoe Script" pitchFamily="66" charset="0"/>
              </a:rPr>
              <a:t>. год. </a:t>
            </a:r>
            <a:br>
              <a:rPr lang="ru-RU" b="1" dirty="0" smtClean="0">
                <a:latin typeface="Segoe Script" pitchFamily="66" charset="0"/>
              </a:rPr>
            </a:br>
            <a:r>
              <a:rPr lang="ru-RU" b="1" dirty="0">
                <a:latin typeface="Segoe Script" pitchFamily="66" charset="0"/>
              </a:rPr>
              <a:t> </a:t>
            </a:r>
            <a:r>
              <a:rPr lang="ru-RU" b="1" dirty="0" smtClean="0">
                <a:latin typeface="Segoe Script" pitchFamily="66" charset="0"/>
              </a:rPr>
              <a:t>Процент качества.</a:t>
            </a:r>
            <a:r>
              <a:rPr lang="ru-RU" dirty="0" smtClean="0">
                <a:latin typeface="Segoe Script" pitchFamily="66" charset="0"/>
              </a:rPr>
              <a:t/>
            </a:r>
            <a:br>
              <a:rPr lang="ru-RU" dirty="0" smtClean="0">
                <a:latin typeface="Segoe Script" pitchFamily="66" charset="0"/>
              </a:rPr>
            </a:br>
            <a:endParaRPr lang="ru-RU" sz="1800" dirty="0">
              <a:latin typeface="Segoe Script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Общие подходы к оцениванию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9" cy="37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Дом задание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Практика (словарная работа, творческая работа , упражнение и т.д.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Ответы на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Поурочный бал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3,8 =4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Валя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Антон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3,4=3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Условия, влияющие на качество обучения.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Segoe Script" pitchFamily="66" charset="0"/>
              </a:rPr>
              <a:t>1.Преемственность в содержании программ по русскому языку  1-4 класс «Гармония» и УМК М.Разумовской  5- 9 </a:t>
            </a:r>
            <a:r>
              <a:rPr lang="ru-RU" dirty="0" err="1" smtClean="0">
                <a:latin typeface="Segoe Script" pitchFamily="66" charset="0"/>
              </a:rPr>
              <a:t>кл</a:t>
            </a:r>
            <a:r>
              <a:rPr lang="ru-RU" dirty="0" smtClean="0">
                <a:latin typeface="Segoe Script" pitchFamily="66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Segoe Script" pitchFamily="66" charset="0"/>
              </a:rPr>
              <a:t>-</a:t>
            </a:r>
            <a:r>
              <a:rPr lang="ru-RU" dirty="0" smtClean="0">
                <a:solidFill>
                  <a:srgbClr val="C00000"/>
                </a:solidFill>
                <a:latin typeface="Segoe Script" pitchFamily="66" charset="0"/>
              </a:rPr>
              <a:t>несоответствие в изучении теории   по теме «Синтаксис и пунктуация» в части изучения второстепенных членов предложения, однородных членов предложения.</a:t>
            </a:r>
            <a:endParaRPr lang="ru-RU" dirty="0">
              <a:solidFill>
                <a:srgbClr val="C00000"/>
              </a:solidFill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Условия, влияющие на качество обучения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C00000"/>
                </a:solidFill>
                <a:latin typeface="Segoe Script" pitchFamily="66" charset="0"/>
              </a:rPr>
              <a:t>2.Роль семьи в обучении:</a:t>
            </a:r>
          </a:p>
          <a:p>
            <a:pPr marL="514350" indent="-514350">
              <a:buNone/>
            </a:pPr>
            <a:r>
              <a:rPr lang="ru-RU" dirty="0" smtClean="0">
                <a:latin typeface="Segoe Script" pitchFamily="66" charset="0"/>
              </a:rPr>
              <a:t>а)информирование родителей об</a:t>
            </a:r>
          </a:p>
          <a:p>
            <a:pPr marL="514350" indent="-514350">
              <a:buNone/>
            </a:pPr>
            <a:r>
              <a:rPr lang="ru-RU" dirty="0" smtClean="0">
                <a:latin typeface="Segoe Script" pitchFamily="66" charset="0"/>
              </a:rPr>
              <a:t> учебных достижениях через дневник;</a:t>
            </a:r>
          </a:p>
          <a:p>
            <a:pPr marL="514350" indent="-514350">
              <a:buNone/>
            </a:pPr>
            <a:r>
              <a:rPr lang="ru-RU" dirty="0" smtClean="0">
                <a:latin typeface="Segoe Script" pitchFamily="66" charset="0"/>
              </a:rPr>
              <a:t>б) единый контроль родителей и учителей  за выполнением заданий;</a:t>
            </a:r>
          </a:p>
          <a:p>
            <a:pPr marL="514350" indent="-514350">
              <a:buNone/>
            </a:pPr>
            <a:r>
              <a:rPr lang="ru-RU" dirty="0" smtClean="0">
                <a:latin typeface="Segoe Script" pitchFamily="66" charset="0"/>
              </a:rPr>
              <a:t>в)взаимопонимание родителей и учителей.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Условия, влияющие на качество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Segoe Script" pitchFamily="66" charset="0"/>
              </a:rPr>
              <a:t>3. </a:t>
            </a:r>
            <a:r>
              <a:rPr lang="ru-RU" b="1" dirty="0" smtClean="0">
                <a:solidFill>
                  <a:srgbClr val="C00000"/>
                </a:solidFill>
                <a:latin typeface="Segoe Script" pitchFamily="66" charset="0"/>
              </a:rPr>
              <a:t>Мотивация к обучению</a:t>
            </a:r>
            <a:r>
              <a:rPr lang="ru-RU" dirty="0" smtClean="0">
                <a:solidFill>
                  <a:srgbClr val="C00000"/>
                </a:solidFill>
                <a:latin typeface="Segoe Script" pitchFamily="66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Segoe Script" pitchFamily="66" charset="0"/>
              </a:rPr>
              <a:t>а)систематическая подготовка к урокам;</a:t>
            </a:r>
          </a:p>
          <a:p>
            <a:pPr>
              <a:buNone/>
            </a:pPr>
            <a:r>
              <a:rPr lang="ru-RU" dirty="0" smtClean="0">
                <a:latin typeface="Segoe Script" pitchFamily="66" charset="0"/>
              </a:rPr>
              <a:t>б)отсутствие пропусков уроков (уважительные или (и) неуважительные причины);</a:t>
            </a:r>
          </a:p>
          <a:p>
            <a:pPr>
              <a:buNone/>
            </a:pPr>
            <a:r>
              <a:rPr lang="ru-RU" dirty="0" smtClean="0">
                <a:latin typeface="Segoe Script" pitchFamily="66" charset="0"/>
              </a:rPr>
              <a:t>б)отработка тем пропущенных. уроков по любой причине.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Условия, влияющие на качество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C00000"/>
                </a:solidFill>
                <a:latin typeface="Segoe Script" pitchFamily="66" charset="0"/>
              </a:rPr>
              <a:t>4.Единство подхода к обучению педагогов:</a:t>
            </a:r>
          </a:p>
          <a:p>
            <a:pPr>
              <a:buNone/>
            </a:pPr>
            <a:r>
              <a:rPr lang="ru-RU" dirty="0" smtClean="0">
                <a:latin typeface="Segoe Script" pitchFamily="66" charset="0"/>
              </a:rPr>
              <a:t>а)подготовка К ГИА с  5 класса всеми предметниками.</a:t>
            </a:r>
          </a:p>
          <a:p>
            <a:pPr>
              <a:buNone/>
            </a:pPr>
            <a:endParaRPr lang="ru-RU" dirty="0" smtClean="0">
              <a:latin typeface="Segoe Script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Общие методические направления в работе для подготовки к ГИА.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Segoe Script" pitchFamily="66" charset="0"/>
              </a:rPr>
              <a:t>1.  </a:t>
            </a:r>
            <a:r>
              <a:rPr lang="ru-RU" b="1" dirty="0" smtClean="0">
                <a:solidFill>
                  <a:srgbClr val="C00000"/>
                </a:solidFill>
                <a:latin typeface="Segoe Script" pitchFamily="66" charset="0"/>
              </a:rPr>
              <a:t>Выразительное чтение текста</a:t>
            </a:r>
            <a:r>
              <a:rPr lang="ru-RU" dirty="0" smtClean="0">
                <a:solidFill>
                  <a:srgbClr val="C00000"/>
                </a:solidFill>
                <a:latin typeface="Segoe Script" pitchFamily="66" charset="0"/>
              </a:rPr>
              <a:t>.</a:t>
            </a:r>
          </a:p>
          <a:p>
            <a:r>
              <a:rPr lang="ru-RU" dirty="0" smtClean="0">
                <a:latin typeface="Segoe Script" pitchFamily="66" charset="0"/>
              </a:rPr>
              <a:t>а) соблюдение элементарных требований  к чтению текста  ( интонация перечисления, интонация конца предложения, повышение и понижение голоса в пределах предложения, орфоэпия).</a:t>
            </a:r>
          </a:p>
          <a:p>
            <a:r>
              <a:rPr lang="ru-RU" dirty="0" smtClean="0">
                <a:latin typeface="Segoe Script" pitchFamily="66" charset="0"/>
              </a:rPr>
              <a:t>2. </a:t>
            </a:r>
            <a:r>
              <a:rPr lang="ru-RU" sz="4600" b="1" dirty="0" smtClean="0">
                <a:solidFill>
                  <a:srgbClr val="C00000"/>
                </a:solidFill>
                <a:latin typeface="Segoe Script" pitchFamily="66" charset="0"/>
              </a:rPr>
              <a:t>Смысловое чтение:</a:t>
            </a:r>
          </a:p>
          <a:p>
            <a:r>
              <a:rPr lang="ru-RU" dirty="0" smtClean="0">
                <a:latin typeface="Segoe Script" pitchFamily="66" charset="0"/>
              </a:rPr>
              <a:t>а) план (простой, цитатный);</a:t>
            </a:r>
          </a:p>
          <a:p>
            <a:r>
              <a:rPr lang="ru-RU" dirty="0" smtClean="0">
                <a:latin typeface="Segoe Script" pitchFamily="66" charset="0"/>
              </a:rPr>
              <a:t>б)пересказ (полный, выборочный);</a:t>
            </a:r>
          </a:p>
          <a:p>
            <a:r>
              <a:rPr lang="ru-RU" dirty="0" smtClean="0">
                <a:latin typeface="Segoe Script" pitchFamily="66" charset="0"/>
              </a:rPr>
              <a:t>в)</a:t>
            </a:r>
            <a:r>
              <a:rPr lang="ru-RU" dirty="0" err="1" smtClean="0">
                <a:latin typeface="Segoe Script" pitchFamily="66" charset="0"/>
              </a:rPr>
              <a:t>разножанровые</a:t>
            </a:r>
            <a:r>
              <a:rPr lang="ru-RU" dirty="0" smtClean="0">
                <a:latin typeface="Segoe Script" pitchFamily="66" charset="0"/>
              </a:rPr>
              <a:t> сочинения (эссе, сказка, рассказ);</a:t>
            </a:r>
          </a:p>
          <a:p>
            <a:r>
              <a:rPr lang="ru-RU" dirty="0" smtClean="0">
                <a:latin typeface="Segoe Script" pitchFamily="66" charset="0"/>
              </a:rPr>
              <a:t>г) вопросы к тексту;</a:t>
            </a:r>
          </a:p>
          <a:p>
            <a:r>
              <a:rPr lang="ru-RU" dirty="0" err="1" smtClean="0">
                <a:latin typeface="Segoe Script" pitchFamily="66" charset="0"/>
              </a:rPr>
              <a:t>д</a:t>
            </a:r>
            <a:r>
              <a:rPr lang="ru-RU" dirty="0" smtClean="0">
                <a:latin typeface="Segoe Script" pitchFamily="66" charset="0"/>
              </a:rPr>
              <a:t>)составленные учащимися тесты, кроссворды, шарады.</a:t>
            </a:r>
          </a:p>
          <a:p>
            <a:endParaRPr lang="ru-RU" dirty="0" smtClean="0">
              <a:latin typeface="Segoe Script" pitchFamily="66" charset="0"/>
            </a:endParaRPr>
          </a:p>
          <a:p>
            <a:endParaRPr lang="ru-RU" dirty="0"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1206</Words>
  <Application>Microsoft Office PowerPoint</Application>
  <PresentationFormat>Экран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Направления работы над качеством обучения. (из опыта работы)  январь 2020 г</vt:lpstr>
      <vt:lpstr>Процент качества. 1 полугодие 2019 г. </vt:lpstr>
      <vt:lpstr>ГИА 2018-2019 уч. год.   Процент качества. </vt:lpstr>
      <vt:lpstr>Общие подходы к оцениванию</vt:lpstr>
      <vt:lpstr>Условия, влияющие на качество обучения.</vt:lpstr>
      <vt:lpstr>Условия, влияющие на качество обучения</vt:lpstr>
      <vt:lpstr>Условия, влияющие на качество обучения</vt:lpstr>
      <vt:lpstr>Условия, влияющие на качество обучения</vt:lpstr>
      <vt:lpstr>Общие методические направления в работе для подготовки к ГИА.</vt:lpstr>
      <vt:lpstr>ЕГЭ. Русский язык.</vt:lpstr>
      <vt:lpstr>Текст. ОГЭ.</vt:lpstr>
      <vt:lpstr>ОГЭ .Русский язык.</vt:lpstr>
      <vt:lpstr>Условия, влияющие на качество обучения.</vt:lpstr>
      <vt:lpstr>Прописи  Лаурия</vt:lpstr>
      <vt:lpstr>Спасибо за внимание.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над качеством обучения</dc:title>
  <dc:creator>user</dc:creator>
  <cp:lastModifiedBy>Admin</cp:lastModifiedBy>
  <cp:revision>37</cp:revision>
  <dcterms:created xsi:type="dcterms:W3CDTF">2020-01-03T05:13:29Z</dcterms:created>
  <dcterms:modified xsi:type="dcterms:W3CDTF">2021-03-30T02:32:27Z</dcterms:modified>
</cp:coreProperties>
</file>